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ta Buri Bold" panose="020B0604020202020204" charset="-127"/>
      <p:regular r:id="rId12"/>
    </p:embeddedFont>
    <p:embeddedFont>
      <p:font typeface="Arita Buri Medium" panose="020B0604020202020204" charset="-127"/>
      <p:regular r:id="rId13"/>
    </p:embeddedFont>
    <p:embeddedFont>
      <p:font typeface="Arita Buri Medium Bold" panose="020B0604020202020204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21" Type="http://schemas.openxmlformats.org/officeDocument/2006/relationships/image" Target="../media/image48.svg"/><Relationship Id="rId34" Type="http://schemas.openxmlformats.org/officeDocument/2006/relationships/image" Target="../media/image61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5" Type="http://schemas.openxmlformats.org/officeDocument/2006/relationships/image" Target="../media/image52.svg"/><Relationship Id="rId33" Type="http://schemas.openxmlformats.org/officeDocument/2006/relationships/image" Target="../media/image60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31" Type="http://schemas.openxmlformats.org/officeDocument/2006/relationships/image" Target="../media/image58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svg"/><Relationship Id="rId30" Type="http://schemas.openxmlformats.org/officeDocument/2006/relationships/image" Target="../media/image57.png"/><Relationship Id="rId35" Type="http://schemas.openxmlformats.org/officeDocument/2006/relationships/image" Target="../media/image62.svg"/><Relationship Id="rId8" Type="http://schemas.openxmlformats.org/officeDocument/2006/relationships/image" Target="../media/image35.png"/><Relationship Id="rId3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sv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375" y="4117122"/>
            <a:ext cx="8767131" cy="217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29"/>
              </a:lnSpc>
            </a:pPr>
            <a:r>
              <a:rPr lang="en-US" sz="10999" spc="-109">
                <a:solidFill>
                  <a:srgbClr val="FFFFFF"/>
                </a:solidFill>
                <a:latin typeface="Arita Buri Bold"/>
              </a:rPr>
              <a:t>Módulo II:</a:t>
            </a:r>
          </a:p>
          <a:p>
            <a:pPr>
              <a:lnSpc>
                <a:spcPts val="5768"/>
              </a:lnSpc>
            </a:pPr>
            <a:r>
              <a:rPr lang="en-US" sz="5600" spc="-109">
                <a:solidFill>
                  <a:srgbClr val="FFFFFF"/>
                </a:solidFill>
                <a:latin typeface="Arita Buri Bold"/>
              </a:rPr>
              <a:t>ETL - Teoria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524093">
            <a:off x="10408386" y="1830564"/>
            <a:ext cx="6411510" cy="75686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556741" y="4025348"/>
            <a:ext cx="4114800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033322" y="2621247"/>
            <a:ext cx="1541811" cy="15418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175827" y="4163058"/>
            <a:ext cx="1919690" cy="19196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565313" y="3786809"/>
            <a:ext cx="1356691" cy="13566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59356" y="6021740"/>
            <a:ext cx="3827717" cy="38277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92533" y="2773726"/>
            <a:ext cx="4063365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50084" y="396254"/>
            <a:ext cx="2481335" cy="24813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546405" y="396254"/>
            <a:ext cx="2481335" cy="24813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15710" y="6694931"/>
            <a:ext cx="2481335" cy="24813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54823" y="1459606"/>
            <a:ext cx="6722537" cy="3365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7"/>
              </a:lnSpc>
            </a:pPr>
            <a:r>
              <a:rPr lang="en-US" sz="4798">
                <a:solidFill>
                  <a:srgbClr val="09427D"/>
                </a:solidFill>
                <a:latin typeface="Arita Buri Medium"/>
              </a:rPr>
              <a:t>Geralmente os dados são carregados em gerenciadores de banco de dados relacionais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522667" y="6694931"/>
            <a:ext cx="4586850" cy="2149007"/>
            <a:chOff x="0" y="0"/>
            <a:chExt cx="6115799" cy="2865342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6115799" cy="637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7"/>
                </a:lnSpc>
              </a:pPr>
              <a:r>
                <a:rPr lang="en-US" sz="2975" spc="297">
                  <a:solidFill>
                    <a:srgbClr val="E30613"/>
                  </a:solidFill>
                  <a:latin typeface="Arita Buri Bold"/>
                </a:rPr>
                <a:t>DATA WAREHOUSE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54353"/>
              <a:ext cx="6115799" cy="1810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4"/>
                </a:lnSpc>
              </a:pPr>
              <a:r>
                <a:rPr lang="en-US" sz="2603">
                  <a:solidFill>
                    <a:srgbClr val="09427D"/>
                  </a:solidFill>
                  <a:latin typeface="Arita Buri Medium"/>
                </a:rPr>
                <a:t>Armazém de dados utilizado para análises, ML, alimentação de dashboards...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27035" y="4654100"/>
            <a:ext cx="6932265" cy="2082044"/>
            <a:chOff x="0" y="0"/>
            <a:chExt cx="9243019" cy="2776059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9243019" cy="140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</a:pPr>
              <a:r>
                <a:rPr lang="en-US" sz="7200">
                  <a:solidFill>
                    <a:srgbClr val="264C3D"/>
                  </a:solidFill>
                  <a:latin typeface="Arita Buri Bold"/>
                </a:rPr>
                <a:t>Definição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3475" y="1968386"/>
              <a:ext cx="8576070" cy="807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2391">
            <a:off x="1816193" y="1250441"/>
            <a:ext cx="7512046" cy="77861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40107" y="3083079"/>
            <a:ext cx="7864217" cy="4934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0887" y="8355965"/>
            <a:ext cx="3549544" cy="354954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260887" y="-1211289"/>
            <a:ext cx="3549544" cy="3549544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759375" y="5708756"/>
            <a:ext cx="3549544" cy="354954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42930" y="582172"/>
            <a:ext cx="2147764" cy="27847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62795" y="1170154"/>
            <a:ext cx="1962409" cy="233620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54266" y="1287933"/>
            <a:ext cx="2263697" cy="2218423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466995" y="3759832"/>
            <a:ext cx="4099633" cy="1816103"/>
            <a:chOff x="0" y="0"/>
            <a:chExt cx="5466177" cy="242147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5466177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320">
                  <a:solidFill>
                    <a:srgbClr val="09427D"/>
                  </a:solidFill>
                  <a:latin typeface="Arita Buri Bold"/>
                </a:rPr>
                <a:t>EXTRAÇÃO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38348"/>
              <a:ext cx="5466177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09427D"/>
                  </a:solidFill>
                  <a:latin typeface="Arita Buri Medium"/>
                </a:rPr>
                <a:t>Coleta de dados de uma ou mais fontes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55584" y="7806055"/>
            <a:ext cx="12176833" cy="10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6400" spc="127">
                <a:solidFill>
                  <a:srgbClr val="09427D"/>
                </a:solidFill>
                <a:latin typeface="Arita Buri Bold"/>
              </a:rPr>
              <a:t>é um processo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958062" y="3759832"/>
            <a:ext cx="4371877" cy="1816103"/>
            <a:chOff x="0" y="0"/>
            <a:chExt cx="5829169" cy="242147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5829169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320">
                  <a:solidFill>
                    <a:srgbClr val="09427D"/>
                  </a:solidFill>
                  <a:latin typeface="Arita Buri Bold"/>
                </a:rPr>
                <a:t>TRANSFORMAÇÃO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38348"/>
              <a:ext cx="5829169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09427D"/>
                  </a:solidFill>
                  <a:latin typeface="Arita Buri Medium"/>
                </a:rPr>
                <a:t>Agrupar, modificar, melhorar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36298" y="3759832"/>
            <a:ext cx="4099633" cy="1816103"/>
            <a:chOff x="0" y="0"/>
            <a:chExt cx="5466177" cy="242147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5466177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320">
                  <a:solidFill>
                    <a:srgbClr val="09427D"/>
                  </a:solidFill>
                  <a:latin typeface="Arita Buri Bold"/>
                </a:rPr>
                <a:t>CARREGAMENTO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38348"/>
              <a:ext cx="5466177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09427D"/>
                  </a:solidFill>
                  <a:latin typeface="Arita Buri Medium"/>
                </a:rPr>
                <a:t>Armazenar em um novo local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0887" y="8355965"/>
            <a:ext cx="3549544" cy="354954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260887" y="-1211289"/>
            <a:ext cx="3549544" cy="3549544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759375" y="5708756"/>
            <a:ext cx="3549544" cy="354954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B8A7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3995" y="5311873"/>
            <a:ext cx="3989147" cy="497512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50206" y="1028700"/>
            <a:ext cx="3178363" cy="328512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528272" y="1834677"/>
            <a:ext cx="4099633" cy="2311403"/>
            <a:chOff x="0" y="0"/>
            <a:chExt cx="5466177" cy="308187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5466177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320">
                  <a:solidFill>
                    <a:srgbClr val="09427D"/>
                  </a:solidFill>
                  <a:latin typeface="Arita Buri Bold"/>
                </a:rPr>
                <a:t>PARA QUÊ?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38348"/>
              <a:ext cx="5466177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09427D"/>
                  </a:solidFill>
                  <a:latin typeface="Arita Buri Medium"/>
                </a:rPr>
                <a:t>Geralmente fazemos ETL com o objetivo de analisar dados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28272" y="6148435"/>
            <a:ext cx="4099633" cy="3302003"/>
            <a:chOff x="0" y="0"/>
            <a:chExt cx="5466177" cy="440267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5466177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320">
                  <a:solidFill>
                    <a:srgbClr val="09427D"/>
                  </a:solidFill>
                  <a:latin typeface="Arita Buri Bold"/>
                </a:rPr>
                <a:t>COMO?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38348"/>
              <a:ext cx="5466177" cy="3264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09427D"/>
                  </a:solidFill>
                  <a:latin typeface="Arita Buri Medium"/>
                </a:rPr>
                <a:t>Existem diversas ferramentas prontas específicas e também linguagens de manipulação de dados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5196" y="4564924"/>
            <a:ext cx="6326005" cy="1872770"/>
            <a:chOff x="0" y="0"/>
            <a:chExt cx="8434673" cy="2497027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8434673" cy="140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</a:pPr>
              <a:r>
                <a:rPr lang="en-US" sz="7200">
                  <a:solidFill>
                    <a:srgbClr val="FFFFFF"/>
                  </a:solidFill>
                  <a:latin typeface="Arita Buri Bold"/>
                </a:rPr>
                <a:t>Extração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9354"/>
              <a:ext cx="8434673" cy="807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774928">
            <a:off x="9551031" y="1437368"/>
            <a:ext cx="7412264" cy="74122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41259" y="1866147"/>
            <a:ext cx="6631807" cy="57844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65703" y="6659758"/>
            <a:ext cx="4397961" cy="34084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745027" y="307604"/>
            <a:ext cx="8266388" cy="64064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236216" y="4387917"/>
            <a:ext cx="1960240" cy="7555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878221" y="1607519"/>
            <a:ext cx="1686188" cy="9626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039759" y="3109632"/>
            <a:ext cx="2026377" cy="7000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787608" y="2570179"/>
            <a:ext cx="1612918" cy="2140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739136" y="2784257"/>
            <a:ext cx="1254940" cy="6753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682138" y="4662170"/>
            <a:ext cx="897899" cy="9626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4739136" y="3941801"/>
            <a:ext cx="1486130" cy="10267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787608" y="3639518"/>
            <a:ext cx="1343479" cy="60456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620334" y="4765708"/>
            <a:ext cx="1521212" cy="136909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56700" y="1744433"/>
            <a:ext cx="7529643" cy="583547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3211295" y="5624830"/>
            <a:ext cx="1220453" cy="13018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505920" y="2988610"/>
            <a:ext cx="1191162" cy="13018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3885426" y="3459643"/>
            <a:ext cx="1092642" cy="150709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5699835" y="4128778"/>
            <a:ext cx="1158930" cy="167960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360776" y="7723205"/>
            <a:ext cx="1233292" cy="89846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377903" y="7957134"/>
            <a:ext cx="1552191" cy="132906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721316" y="250454"/>
            <a:ext cx="422161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 spc="55">
                <a:solidFill>
                  <a:srgbClr val="465A93"/>
                </a:solidFill>
                <a:latin typeface="Arita Buri Medium Bold"/>
              </a:rPr>
              <a:t>Bancos de dados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0137" y="1263103"/>
            <a:ext cx="422161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 spc="55">
                <a:solidFill>
                  <a:srgbClr val="465A93"/>
                </a:solidFill>
                <a:latin typeface="Arita Buri Medium Bold"/>
              </a:rPr>
              <a:t>Arquivos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67416" y="8564516"/>
            <a:ext cx="422161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 spc="55">
                <a:solidFill>
                  <a:srgbClr val="465A93"/>
                </a:solidFill>
                <a:latin typeface="Arita Buri Medium Bold"/>
              </a:rPr>
              <a:t>Web e APIs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34950" y="532538"/>
            <a:ext cx="10891711" cy="833215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38420" y="4156881"/>
            <a:ext cx="6096531" cy="1587371"/>
            <a:chOff x="0" y="0"/>
            <a:chExt cx="8128707" cy="2116495"/>
          </a:xfrm>
        </p:grpSpPr>
        <p:sp>
          <p:nvSpPr>
            <p:cNvPr id="4" name="TextBox 4"/>
            <p:cNvSpPr txBox="1"/>
            <p:nvPr/>
          </p:nvSpPr>
          <p:spPr>
            <a:xfrm>
              <a:off x="0" y="1499872"/>
              <a:ext cx="8128707" cy="616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3350"/>
              <a:ext cx="8128707" cy="120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02"/>
                </a:lnSpc>
              </a:pPr>
              <a:r>
                <a:rPr lang="en-US" sz="6600">
                  <a:solidFill>
                    <a:srgbClr val="FFFFFF"/>
                  </a:solidFill>
                  <a:latin typeface="Arita Buri Bold"/>
                </a:rPr>
                <a:t>Transformação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19984" y="1778237"/>
            <a:ext cx="2112018" cy="14071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47868" y="2481803"/>
            <a:ext cx="2240132" cy="29092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946258" y="3976549"/>
            <a:ext cx="1805102" cy="24574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279090" y="6434931"/>
            <a:ext cx="2547604" cy="15381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8747" y="7628169"/>
            <a:ext cx="2874491" cy="23211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42799" y="2661637"/>
            <a:ext cx="422161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 spc="55">
                <a:solidFill>
                  <a:srgbClr val="465A93"/>
                </a:solidFill>
                <a:latin typeface="Arita Buri Medium Bold"/>
              </a:rPr>
              <a:t>Relacionar informações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75993" y="94948"/>
            <a:ext cx="12176833" cy="149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600" spc="92">
                <a:solidFill>
                  <a:srgbClr val="09427D"/>
                </a:solidFill>
                <a:latin typeface="Arita Buri Bold"/>
              </a:rPr>
              <a:t>qualquer modificação nos dados das fontes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0034" y="3707309"/>
            <a:ext cx="593285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 spc="55">
                <a:solidFill>
                  <a:srgbClr val="465A93"/>
                </a:solidFill>
                <a:latin typeface="Arita Buri Medium Bold"/>
              </a:rPr>
              <a:t>Agrupar dados e resumí-los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4045" y="5333915"/>
            <a:ext cx="593285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 spc="55">
                <a:solidFill>
                  <a:srgbClr val="465A93"/>
                </a:solidFill>
                <a:latin typeface="Arita Buri Medium Bold"/>
              </a:rPr>
              <a:t>Limpar e excluir sujeiras/ruídos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24714" y="7146839"/>
            <a:ext cx="593285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 spc="55">
                <a:solidFill>
                  <a:srgbClr val="465A93"/>
                </a:solidFill>
                <a:latin typeface="Arita Buri Medium Bold"/>
              </a:rPr>
              <a:t>Deduplicar registros repetidos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58285" y="8776970"/>
            <a:ext cx="458571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 spc="55">
                <a:solidFill>
                  <a:srgbClr val="465A93"/>
                </a:solidFill>
                <a:latin typeface="Arita Buri Medium Bold"/>
              </a:rPr>
              <a:t>Modificar tipos de dados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19070" y="4653428"/>
            <a:ext cx="6549404" cy="1037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0"/>
              </a:lnSpc>
            </a:pPr>
            <a:r>
              <a:rPr lang="en-US" sz="7200">
                <a:solidFill>
                  <a:srgbClr val="264C3D"/>
                </a:solidFill>
                <a:latin typeface="Arita Buri Bold"/>
              </a:rPr>
              <a:t>Carregamento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12919">
            <a:off x="1241614" y="1563131"/>
            <a:ext cx="7093992" cy="73528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0804" y="1755253"/>
            <a:ext cx="6395613" cy="60584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119</Words>
  <Application>Microsoft Office PowerPoint</Application>
  <PresentationFormat>Personalizar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Arita Buri Medium Bold</vt:lpstr>
      <vt:lpstr>Arita Buri Bold</vt:lpstr>
      <vt:lpstr>Arial</vt:lpstr>
      <vt:lpstr>Arita Buri Medium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</dc:title>
  <cp:lastModifiedBy>Caio Avelino</cp:lastModifiedBy>
  <cp:revision>1</cp:revision>
  <dcterms:created xsi:type="dcterms:W3CDTF">2006-08-16T00:00:00Z</dcterms:created>
  <dcterms:modified xsi:type="dcterms:W3CDTF">2022-02-13T23:32:30Z</dcterms:modified>
  <dc:identifier>DAD0T-1EZK4</dc:identifier>
</cp:coreProperties>
</file>